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7" r:id="rId6"/>
    <p:sldId id="259" r:id="rId7"/>
    <p:sldId id="268" r:id="rId8"/>
    <p:sldId id="263" r:id="rId9"/>
    <p:sldId id="269" r:id="rId10"/>
    <p:sldId id="261" r:id="rId11"/>
    <p:sldId id="270" r:id="rId12"/>
    <p:sldId id="262" r:id="rId13"/>
    <p:sldId id="272" r:id="rId14"/>
    <p:sldId id="271" r:id="rId15"/>
    <p:sldId id="273" r:id="rId16"/>
    <p:sldId id="266" r:id="rId17"/>
    <p:sldId id="275" r:id="rId18"/>
    <p:sldId id="274" r:id="rId19"/>
    <p:sldId id="276" r:id="rId20"/>
    <p:sldId id="265" r:id="rId21"/>
    <p:sldId id="277" r:id="rId22"/>
    <p:sldId id="27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BEA2A96-694D-B3F9-DBC5-40FDC6E8E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7F617DF-2C09-C50E-A101-7DCF042278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7C5CB07-2C14-5731-CA55-807D95B34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75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28BD1D5-BDD5-5D88-3383-34326766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6B4E86A-51C0-A68D-B4B1-98D74E42B4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310AC6B-D3E8-A755-2A03-837B1E4A77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330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4E975EE-1EF3-28A4-A719-E823492A3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2CD9977-C522-780A-5722-5678E2183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CD79E6D-76CA-9832-2E4D-BCF48F9C3A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84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5BDA237-8B90-6500-E1BD-EF6CFBB0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CC26556-DCF6-B067-0955-149CF5D629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772948A-387B-0C00-FFAF-B3CE86ABDE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4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6E7FAC0-45A8-EE0F-614A-2332899E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EACDF41-475A-3A2D-7FE7-EC0E4FB8C3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8FB7B05-D0EA-F295-2843-EDB16C61D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74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C5E0553-4330-9B86-8E73-5D7C043AC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7993453-B710-AA96-9D2C-0DC0E9973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219E308-7569-474D-5323-87D80B1C7D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432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E873C05-624E-3248-D6CA-83D3CD02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4EF660F-2D76-183E-5460-03C704783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0427F16-FCA2-79F6-7040-F322D8FA2A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070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CAE0385-A1F2-263A-97A8-EE06E57CF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19D1376-07E4-5865-CC2E-E99F2C3418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E25EAAA-32E9-5745-03E3-BEF30BEF3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27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4AE1FCE-97CF-860C-0740-57F2A940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68606C5-E935-391F-8856-782BD7F43C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150DA78-9515-583C-7353-236C5B201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044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6ACC0F0-D877-A868-4F2C-3B279BC7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9E15E5B-92BD-CDC4-5328-723D0DB5F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239D3DF-B3FE-89F7-CD12-CA89C7E9FC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81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3EC7C9A-BD91-BBE7-C24B-99040CC1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A2F1123-6E8E-FC09-0F51-7F7C2FB546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BF0FD8C-1EFD-2DA9-1A82-D282800A2E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84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91FC0B3-EEC3-E122-FE71-3C879F89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2B3F476-B423-AD5F-0F43-BE2769EEF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99732C7-EFF3-6E50-A544-2BB9ABCA65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606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605672D-0855-E3D3-3B8F-42CB786FB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CC44467-496B-DEFA-7B28-004937BE8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9484DE7-9A68-EA41-3B9F-B6ABF454A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64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01C6E21-D542-8B93-80BD-6AFBF70DA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1E8AC54-FBF7-73BD-C62B-A5C82A157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D818D39-BF54-8114-8601-F11DDC22F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83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E29E1BB-87A4-0528-3696-342B5235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18328F1-1AAA-8246-7F28-9D16A45829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2B22152-5F3F-22A1-1A10-3076C6D326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97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01D5DBC-01C3-7EEF-110E-E07D2D663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5A7FCCB-A5CD-0592-C7F4-51B4041D90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923EEDA-B388-0BD2-571D-FC3F0CFEA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61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B32063F-0844-91EB-1C5B-40BA52134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1DFC032-23F2-BDC7-97E1-6581EB4654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5986F04-49BB-CFE9-F54E-96A541B6D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93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AB50507-D801-8E91-5017-92DCC946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162F384-70D8-1FA6-F0FE-D2DFACC271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4B66C6B-55CE-A6D1-D88A-997DD81B88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97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7E2A828-3C6A-0975-7EC0-29631696E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32D5ECD-6580-3200-3AC9-FB29B6416B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077AA9A-24DE-43E6-FF64-67BCBF9010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5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7DDCB63-805D-20E5-1061-55F9AA67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79F9059-51C5-B2A8-D18C-275379A9E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7D79108D-3E8E-8FDA-53FD-0F8F31F7E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70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75001" y="1713008"/>
            <a:ext cx="68727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</a:rPr>
              <a:t>“Gestão de Pessoas e Liderança no SUS.”</a:t>
            </a:r>
            <a:endParaRPr sz="3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4CA9DC1-5FF2-937D-BEC5-C14B635D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AE1717E-A4DD-52CD-8BCC-CF56F4E4ED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7181AB6-4814-F40D-9CFD-3022E5C66CB4}"/>
              </a:ext>
            </a:extLst>
          </p:cNvPr>
          <p:cNvSpPr txBox="1"/>
          <p:nvPr/>
        </p:nvSpPr>
        <p:spPr>
          <a:xfrm>
            <a:off x="569067" y="1095240"/>
            <a:ext cx="54037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4. Acolhimento e Atendimento ao Público: Foco no Usuário</a:t>
            </a:r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dirty="0"/>
              <a:t>O acolhimento é uma diretriz ética e política do SUS.</a:t>
            </a:r>
          </a:p>
          <a:p>
            <a:pPr algn="just"/>
            <a:r>
              <a:rPr lang="pt-BR" dirty="0"/>
              <a:t> Colocar o usuário no centro do atendimento significa reconhecer sua singularidade, escutar suas demandas e garantir acesso digno e resolutivo. </a:t>
            </a:r>
          </a:p>
          <a:p>
            <a:pPr algn="just"/>
            <a:r>
              <a:rPr lang="pt-BR" dirty="0"/>
              <a:t>O foco no usuário exige empatia, comunicação clara e compromisso com a integralidade do cuidado, fortalecendo a confiança entre população e serviço público.</a:t>
            </a:r>
          </a:p>
        </p:txBody>
      </p:sp>
    </p:spTree>
    <p:extLst>
      <p:ext uri="{BB962C8B-B14F-4D97-AF65-F5344CB8AC3E}">
        <p14:creationId xmlns:p14="http://schemas.microsoft.com/office/powerpoint/2010/main" val="247818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0F1427A-0A0C-834E-BA79-A2FCAF39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AD2C39D-C452-42DB-1107-269E4BC734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0BBCD65-7888-B089-4676-0A7C757DA9F7}"/>
              </a:ext>
            </a:extLst>
          </p:cNvPr>
          <p:cNvSpPr txBox="1"/>
          <p:nvPr/>
        </p:nvSpPr>
        <p:spPr>
          <a:xfrm>
            <a:off x="384241" y="511581"/>
            <a:ext cx="63181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4. Acolhimento e Atendimento ao Público: Foco no Usuário</a:t>
            </a:r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dirty="0"/>
              <a:t>O acolhimento é uma diretriz ética e política do SUS que orienta o atendimento humanizado.</a:t>
            </a:r>
          </a:p>
          <a:p>
            <a:pPr algn="just"/>
            <a:r>
              <a:rPr lang="pt-BR" dirty="0"/>
              <a:t>Elementos fundamentais: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Escuta qualificada</a:t>
            </a:r>
            <a:r>
              <a:rPr lang="pt-BR" dirty="0"/>
              <a:t>: ouvir o usuário sem julgamentos, reconhecendo suas necessidades.</a:t>
            </a:r>
          </a:p>
          <a:p>
            <a:pPr algn="just"/>
            <a:r>
              <a:rPr lang="pt-BR" b="1" dirty="0"/>
              <a:t>Acesso e resolutividade: </a:t>
            </a:r>
            <a:r>
              <a:rPr lang="pt-BR" dirty="0"/>
              <a:t>garantir que o cidadão seja atendido com agilidade e encaminhado adequadamente.</a:t>
            </a:r>
          </a:p>
          <a:p>
            <a:pPr algn="just"/>
            <a:r>
              <a:rPr lang="pt-BR" b="1" dirty="0"/>
              <a:t>Vínculo e confiança: </a:t>
            </a:r>
            <a:r>
              <a:rPr lang="pt-BR" dirty="0"/>
              <a:t>construir relações baseadas no respeito e na empatia.</a:t>
            </a:r>
          </a:p>
          <a:p>
            <a:pPr algn="just"/>
            <a:r>
              <a:rPr lang="pt-BR" b="1" dirty="0"/>
              <a:t>Comunicação clara: </a:t>
            </a:r>
            <a:r>
              <a:rPr lang="pt-BR" dirty="0"/>
              <a:t>utilizar linguagem acessível e respeitosa.</a:t>
            </a:r>
          </a:p>
          <a:p>
            <a:pPr algn="just"/>
            <a:r>
              <a:rPr lang="pt-BR" dirty="0"/>
              <a:t>O foco no usuário implica compreender que cada pessoa é única e que o cuidado deve ser integral, considerando aspectos físicos, emocionais e sociais.</a:t>
            </a:r>
          </a:p>
        </p:txBody>
      </p:sp>
    </p:spTree>
    <p:extLst>
      <p:ext uri="{BB962C8B-B14F-4D97-AF65-F5344CB8AC3E}">
        <p14:creationId xmlns:p14="http://schemas.microsoft.com/office/powerpoint/2010/main" val="48227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8D53D5B-F809-421D-F386-777BC9A9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7CBB774-77CD-B963-C90B-85BCE2B3C8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7A48C9-77B7-9869-D7EC-272F634BDDA5}"/>
              </a:ext>
            </a:extLst>
          </p:cNvPr>
          <p:cNvSpPr txBox="1"/>
          <p:nvPr/>
        </p:nvSpPr>
        <p:spPr>
          <a:xfrm>
            <a:off x="627433" y="1186058"/>
            <a:ext cx="595819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5. Gestão de Conflitos e Comunicação Assertiva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Conflitos são inerentes às relações humanas e, quando bem conduzidos, podem gerar crescimento e inovação.</a:t>
            </a:r>
          </a:p>
          <a:p>
            <a:pPr algn="just"/>
            <a:r>
              <a:rPr lang="pt-BR" dirty="0"/>
              <a:t> A gestão de conflitos requer escuta ativa, imparcialidade e foco na solução.</a:t>
            </a:r>
          </a:p>
          <a:p>
            <a:pPr algn="just"/>
            <a:r>
              <a:rPr lang="pt-BR" dirty="0"/>
              <a:t>A comunicação assertiva — clara, respeitosa e objetiva — é ferramenta essencial para prevenir mal-entendidos, fortalecer vínculos e promover um ambiente de trabalho saudável.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618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DD6B145-8D9A-CB87-0D87-0847BE70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6BF9DB7-0714-3C58-ECE9-BFB1C0DA26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5EAA0E3-3E69-F9C3-5475-0829FA91613B}"/>
              </a:ext>
            </a:extLst>
          </p:cNvPr>
          <p:cNvSpPr txBox="1"/>
          <p:nvPr/>
        </p:nvSpPr>
        <p:spPr>
          <a:xfrm>
            <a:off x="520429" y="553760"/>
            <a:ext cx="59581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5. Gestão de Conflitos e Comunicação Assertiva</a:t>
            </a:r>
          </a:p>
          <a:p>
            <a:pPr algn="just"/>
            <a:endParaRPr lang="pt-BR" b="1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Etapas da gestão de conflitos: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Identificação das causas: </a:t>
            </a:r>
            <a:r>
              <a:rPr lang="pt-BR" dirty="0"/>
              <a:t>compreender o que está por trás do problema.</a:t>
            </a:r>
          </a:p>
          <a:p>
            <a:pPr algn="just"/>
            <a:r>
              <a:rPr lang="pt-BR" b="1" dirty="0"/>
              <a:t>Escuta e diálogo: </a:t>
            </a:r>
            <a:r>
              <a:rPr lang="pt-BR" dirty="0"/>
              <a:t>permitir que todas as partes se expressem.</a:t>
            </a:r>
          </a:p>
          <a:p>
            <a:pPr algn="just"/>
            <a:r>
              <a:rPr lang="pt-BR" b="1" dirty="0"/>
              <a:t>Mediação e negociação: </a:t>
            </a:r>
            <a:r>
              <a:rPr lang="pt-BR" dirty="0"/>
              <a:t>buscar soluções que contemplem os interesses coletivos.</a:t>
            </a:r>
          </a:p>
          <a:p>
            <a:pPr algn="just"/>
            <a:r>
              <a:rPr lang="pt-BR" b="1" dirty="0"/>
              <a:t>Acompanhamento: </a:t>
            </a:r>
            <a:r>
              <a:rPr lang="pt-BR" dirty="0"/>
              <a:t>garantir que os acordos sejam cumpridos.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comunicação assertiva é essencial nesse processo. Ela combina clareza, respeito e objetividade, evitando ruídos e fortalecendo a confiança entre os membros da equipe.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98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3534CB5-B24D-38A2-5DDB-2DB5CCA25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B117098C-C556-EB92-FDCF-7729572EB2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938DE-A69C-EA6C-7A1C-6B0AA40AC7DD}"/>
              </a:ext>
            </a:extLst>
          </p:cNvPr>
          <p:cNvSpPr txBox="1"/>
          <p:nvPr/>
        </p:nvSpPr>
        <p:spPr>
          <a:xfrm>
            <a:off x="559339" y="544033"/>
            <a:ext cx="59581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6. Segurança do Trabalho e Saúde do Servidor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Cuidar de quem cuida é princípio fundamental da gestão no SUS. </a:t>
            </a:r>
          </a:p>
          <a:p>
            <a:pPr algn="just"/>
            <a:r>
              <a:rPr lang="pt-BR" dirty="0"/>
              <a:t>A segurança do trabalho envolve prevenção de acidentes, promoção da saúde mental e física, e condições adequadas de trabalho. </a:t>
            </a:r>
          </a:p>
          <a:p>
            <a:pPr algn="just"/>
            <a:r>
              <a:rPr lang="pt-BR" dirty="0"/>
              <a:t>Programas de qualidade de vida, acompanhamento psicossocial e políticas de valorização do servidor contribuem para reduzir o absenteísmo e aumentar a produtividade com bem-estar.</a:t>
            </a:r>
          </a:p>
        </p:txBody>
      </p:sp>
    </p:spTree>
    <p:extLst>
      <p:ext uri="{BB962C8B-B14F-4D97-AF65-F5344CB8AC3E}">
        <p14:creationId xmlns:p14="http://schemas.microsoft.com/office/powerpoint/2010/main" val="352787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4006011-D53F-E719-6FD5-7318D195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C60E59C-23C1-C66D-AC64-ED00398776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21138E8-9215-7EB0-1C55-F85F9878601F}"/>
              </a:ext>
            </a:extLst>
          </p:cNvPr>
          <p:cNvSpPr txBox="1"/>
          <p:nvPr/>
        </p:nvSpPr>
        <p:spPr>
          <a:xfrm>
            <a:off x="539884" y="-107720"/>
            <a:ext cx="595819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6. Segurança do Trabalho e Saúde do Servidor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saúde do trabalhador é um pilar da gestão pública responsável. No SUS, cuidar de quem cuida é um dever ético e institucional.</a:t>
            </a:r>
          </a:p>
          <a:p>
            <a:pPr algn="just"/>
            <a:r>
              <a:rPr lang="pt-BR" dirty="0"/>
              <a:t>Aspectos principais: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Prevenção de acidentes e doenças ocupacionais</a:t>
            </a:r>
            <a:r>
              <a:rPr lang="pt-BR" dirty="0"/>
              <a:t>: uso de EPIs, ergonomia e protocolos de segurança.</a:t>
            </a:r>
          </a:p>
          <a:p>
            <a:pPr algn="just"/>
            <a:r>
              <a:rPr lang="pt-BR" b="1" dirty="0"/>
              <a:t>Promoção da saúde mental: </a:t>
            </a:r>
            <a:r>
              <a:rPr lang="pt-BR" dirty="0"/>
              <a:t>prevenção do estresse, burnout e assédio moral.</a:t>
            </a:r>
          </a:p>
          <a:p>
            <a:pPr algn="just"/>
            <a:r>
              <a:rPr lang="pt-BR" b="1" dirty="0"/>
              <a:t>Apoio psicossocial: </a:t>
            </a:r>
            <a:r>
              <a:rPr lang="pt-BR" dirty="0"/>
              <a:t>espaços de escuta e acolhimento para servidores.</a:t>
            </a:r>
          </a:p>
          <a:p>
            <a:pPr algn="just"/>
            <a:r>
              <a:rPr lang="pt-BR" b="1" dirty="0"/>
              <a:t>Programas de qualidade de vida: </a:t>
            </a:r>
            <a:r>
              <a:rPr lang="pt-BR" dirty="0"/>
              <a:t>ginástica laboral, pausas ativas, campanhas de autocuidado.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segurança do trabalho deve ser vista como investimento, não como custo, pois impacta diretamente na produtividade e na satisfação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65677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E782C86-9B3B-C2F9-1FB9-A6C63D674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865593C-32A8-D97A-2766-4B2E573B76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E50306D-E548-2F08-49B5-E1846A6DADBE}"/>
              </a:ext>
            </a:extLst>
          </p:cNvPr>
          <p:cNvSpPr txBox="1"/>
          <p:nvPr/>
        </p:nvSpPr>
        <p:spPr>
          <a:xfrm>
            <a:off x="909534" y="661483"/>
            <a:ext cx="479087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7. Cultura Organizacional e Ética na Gestão Municipal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cultura organizacional reflete valores, crenças e práticas que orientam o comportamento coletivo. </a:t>
            </a:r>
          </a:p>
          <a:p>
            <a:pPr algn="just"/>
            <a:r>
              <a:rPr lang="pt-BR" dirty="0"/>
              <a:t>No contexto municipal, a ética deve ser o alicerce da gestão pública, garantindo transparência, equidade e responsabilidade social. </a:t>
            </a:r>
          </a:p>
          <a:p>
            <a:pPr algn="just"/>
            <a:r>
              <a:rPr lang="pt-BR" dirty="0"/>
              <a:t>Fortalecer uma cultura ética significa promover o respeito às leis, aos direitos humanos e ao compromisso com o interesse público.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17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860DF5F-24E2-1365-40D3-AE65C214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C167B04-202B-1911-C9A5-463A0FDB8C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30C6F6-48E3-FB41-CDE4-9249AC2F3C10}"/>
              </a:ext>
            </a:extLst>
          </p:cNvPr>
          <p:cNvSpPr txBox="1"/>
          <p:nvPr/>
        </p:nvSpPr>
        <p:spPr>
          <a:xfrm>
            <a:off x="783074" y="272377"/>
            <a:ext cx="479087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7. Cultura Organizacional e Ética na Gestão Municipal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cultura organizacional é o conjunto de valores, crenças e práticas que orientam o comportamento dentro da instituição.</a:t>
            </a:r>
          </a:p>
          <a:p>
            <a:pPr algn="just"/>
            <a:r>
              <a:rPr lang="pt-BR" dirty="0"/>
              <a:t>No contexto da gestão municipal de saúde: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Ética e transparência: </a:t>
            </a:r>
            <a:r>
              <a:rPr lang="pt-BR" dirty="0"/>
              <a:t>base para decisões justas e responsáveis.</a:t>
            </a:r>
          </a:p>
          <a:p>
            <a:pPr algn="just"/>
            <a:r>
              <a:rPr lang="pt-BR" b="1" dirty="0"/>
              <a:t>Compromisso com o interesse público: </a:t>
            </a:r>
            <a:r>
              <a:rPr lang="pt-BR" dirty="0"/>
              <a:t>priorizar o bem coletivo sobre interesses pessoais.</a:t>
            </a:r>
          </a:p>
          <a:p>
            <a:pPr algn="just"/>
            <a:r>
              <a:rPr lang="pt-BR" b="1" dirty="0"/>
              <a:t>Valorização da diversidade: </a:t>
            </a:r>
            <a:r>
              <a:rPr lang="pt-BR" dirty="0"/>
              <a:t>respeito às diferenças culturais, étnicas e de gênero.</a:t>
            </a:r>
          </a:p>
          <a:p>
            <a:pPr algn="just"/>
            <a:r>
              <a:rPr lang="pt-BR" b="1" dirty="0"/>
              <a:t>Responsabilidade social: </a:t>
            </a:r>
            <a:r>
              <a:rPr lang="pt-BR" dirty="0"/>
              <a:t>promover políticas que reduzam desigualdades e fortaleçam a cidadania.</a:t>
            </a:r>
          </a:p>
          <a:p>
            <a:pPr algn="just"/>
            <a:r>
              <a:rPr lang="pt-BR" dirty="0"/>
              <a:t>Gestores éticos inspiram confiança e consolidam uma cultura de integridade e pertencimento.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77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F8A2FCC-5CAB-DC6D-785A-627A1854F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D6D844A-7368-152C-2B67-4EBD887869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DA2AED-7A1D-5056-CA93-BEF4130C1F83}"/>
              </a:ext>
            </a:extLst>
          </p:cNvPr>
          <p:cNvSpPr txBox="1"/>
          <p:nvPr/>
        </p:nvSpPr>
        <p:spPr>
          <a:xfrm>
            <a:off x="938717" y="350198"/>
            <a:ext cx="47908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8. Trabalho em Equipe Interdisciplinar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O trabalho interdisciplinar é essencial para a integralidade do cuidado. </a:t>
            </a:r>
          </a:p>
          <a:p>
            <a:pPr algn="just"/>
            <a:r>
              <a:rPr lang="pt-BR" dirty="0"/>
              <a:t>Profissionais de diferentes áreas devem atuar de forma articulada, compartilhando saberes e responsabilidades. Essa integração amplia a visão sobre o usuário, melhora a resolutividade dos serviços e fortalece a rede de atenção à saúde, promovendo práticas colaborativas e solidárias.</a:t>
            </a:r>
          </a:p>
        </p:txBody>
      </p:sp>
    </p:spTree>
    <p:extLst>
      <p:ext uri="{BB962C8B-B14F-4D97-AF65-F5344CB8AC3E}">
        <p14:creationId xmlns:p14="http://schemas.microsoft.com/office/powerpoint/2010/main" val="22368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E232512-FD57-1623-5449-18282F07D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4E6FC54-3823-A5FA-F931-90A0468B24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F93573-F4D2-6ABE-2AD6-C0658EA234F9}"/>
              </a:ext>
            </a:extLst>
          </p:cNvPr>
          <p:cNvSpPr txBox="1"/>
          <p:nvPr/>
        </p:nvSpPr>
        <p:spPr>
          <a:xfrm>
            <a:off x="909533" y="0"/>
            <a:ext cx="6045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8. Trabalho em Equipe Interdisciplinar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O trabalho interdisciplinar é essencial para a integralidade do cuidado no SUS. Ele pressupõe a articulação entre diferentes áreas do conhecimento e a cooperação entre profissionais.</a:t>
            </a:r>
          </a:p>
          <a:p>
            <a:pPr algn="just"/>
            <a:r>
              <a:rPr lang="pt-BR" dirty="0"/>
              <a:t>Características de uma equipe interdisciplinar: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Objetivos comuns: </a:t>
            </a:r>
            <a:r>
              <a:rPr lang="pt-BR" dirty="0"/>
              <a:t>todos trabalham em prol do usuário e da comunidade.</a:t>
            </a:r>
          </a:p>
          <a:p>
            <a:pPr algn="just"/>
            <a:r>
              <a:rPr lang="pt-BR" b="1" dirty="0"/>
              <a:t>Respeito aos saberes: </a:t>
            </a:r>
            <a:r>
              <a:rPr lang="pt-BR" dirty="0"/>
              <a:t>cada profissão contribui com sua visão e competência.</a:t>
            </a:r>
          </a:p>
          <a:p>
            <a:pPr algn="just"/>
            <a:r>
              <a:rPr lang="pt-BR" dirty="0"/>
              <a:t>Comunicação constante: reuniões, trocas e planejamento conjunto.</a:t>
            </a:r>
          </a:p>
          <a:p>
            <a:pPr algn="just"/>
            <a:r>
              <a:rPr lang="pt-BR" b="1" dirty="0"/>
              <a:t>Corresponsabilidade: </a:t>
            </a:r>
            <a:r>
              <a:rPr lang="pt-BR" dirty="0"/>
              <a:t>decisões compartilhadas e compromisso coletivo.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interdisciplinaridade amplia a compreensão dos problemas de saúde e fortalece a rede de atenção, tornando o cuidado mais efetivo e humano.</a:t>
            </a:r>
          </a:p>
        </p:txBody>
      </p:sp>
    </p:spTree>
    <p:extLst>
      <p:ext uri="{BB962C8B-B14F-4D97-AF65-F5344CB8AC3E}">
        <p14:creationId xmlns:p14="http://schemas.microsoft.com/office/powerpoint/2010/main" val="155693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10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308" y="171336"/>
            <a:ext cx="4740547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Adriana Turbay é Assistente Social, Psicóloga, Psicanalista, Psicóloga Jurídica, Professora e Consultora.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Supervisão em Gestão Municipal.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dk2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Especialista em: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dk2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Políticas de Atendimento à Criança e ao Adolescente em Situação de Risco: Ênfase em Educação e Cidadania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Enfrentamento à Violência Contra Crianças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Magistério Superior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Psicologia Jurídica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Filosofia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Autismo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dk2"/>
                </a:solidFill>
              </a:rPr>
              <a:t>Neurociência</a:t>
            </a:r>
            <a:endParaRPr sz="1500" dirty="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903CDE-F441-7CEE-A404-6125B26BC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228" y="472975"/>
            <a:ext cx="2627604" cy="34201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AF8EE63-384D-B586-73A4-A9DBD1BD1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496" y="3530340"/>
            <a:ext cx="2725148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7E00E81-CD11-635F-8C02-062EEBA6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F7C5A56-5395-0BC0-2029-EF263AB4EC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E5570F-8EC4-76B2-204F-CCC10407A972}"/>
              </a:ext>
            </a:extLst>
          </p:cNvPr>
          <p:cNvSpPr txBox="1"/>
          <p:nvPr/>
        </p:nvSpPr>
        <p:spPr>
          <a:xfrm>
            <a:off x="734438" y="734599"/>
            <a:ext cx="55788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9. Avaliação de Desempenho: Como Dar e Receber Feedback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avaliação de desempenho é instrumento de crescimento profissional e institucional. </a:t>
            </a:r>
          </a:p>
          <a:p>
            <a:pPr algn="just"/>
            <a:r>
              <a:rPr lang="pt-BR" dirty="0"/>
              <a:t>O feedback deve ser construtivo, baseado em fatos e oferecido com respeito. </a:t>
            </a:r>
          </a:p>
          <a:p>
            <a:pPr algn="just"/>
            <a:r>
              <a:rPr lang="pt-BR" dirty="0"/>
              <a:t>Dar retorno positivo reforça comportamentos desejáveis; apontar pontos de melhoria com empatia estimula o desenvolvimento. Receber feedback com abertura e reflexão fortalece a maturidade profissional e o aprendizado contínuo.</a:t>
            </a:r>
          </a:p>
        </p:txBody>
      </p:sp>
    </p:spTree>
    <p:extLst>
      <p:ext uri="{BB962C8B-B14F-4D97-AF65-F5344CB8AC3E}">
        <p14:creationId xmlns:p14="http://schemas.microsoft.com/office/powerpoint/2010/main" val="9551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9284AEF-4A55-1AF7-0864-68F24A96F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FA3A2DC-2ACA-9052-5749-EA54C8086A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2EC287-8670-B7C0-D02C-89B6EB0D3003}"/>
              </a:ext>
            </a:extLst>
          </p:cNvPr>
          <p:cNvSpPr txBox="1"/>
          <p:nvPr/>
        </p:nvSpPr>
        <p:spPr>
          <a:xfrm>
            <a:off x="773348" y="257944"/>
            <a:ext cx="66780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9. Avaliação de Desempenho: Como Dar e Receber Feedback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avaliação de desempenho é uma ferramenta de desenvolvimento e não de punição.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Boas práticas para dar feedback: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Basear-se em fatos e comportamentos observáveis.</a:t>
            </a:r>
          </a:p>
          <a:p>
            <a:pPr algn="just"/>
            <a:r>
              <a:rPr lang="pt-BR" dirty="0"/>
              <a:t>Ser específico e construtivo.</a:t>
            </a:r>
          </a:p>
          <a:p>
            <a:pPr algn="just"/>
            <a:r>
              <a:rPr lang="pt-BR" dirty="0"/>
              <a:t>Equilibrar elogios e pontos de melhoria.</a:t>
            </a:r>
          </a:p>
          <a:p>
            <a:pPr algn="just"/>
            <a:r>
              <a:rPr lang="pt-BR" dirty="0"/>
              <a:t>Escolher o momento e o local adequados.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Para receber feedback:</a:t>
            </a:r>
          </a:p>
          <a:p>
            <a:pPr algn="just"/>
            <a:r>
              <a:rPr lang="pt-BR" dirty="0"/>
              <a:t>Ouvir com atenção e sem defensividade.</a:t>
            </a:r>
          </a:p>
          <a:p>
            <a:pPr algn="just"/>
            <a:r>
              <a:rPr lang="pt-BR" dirty="0"/>
              <a:t>Refletir sobre as observações.</a:t>
            </a:r>
          </a:p>
          <a:p>
            <a:pPr algn="just"/>
            <a:r>
              <a:rPr lang="pt-BR" dirty="0"/>
              <a:t>Agradecer e buscar aprimoramento.</a:t>
            </a:r>
          </a:p>
          <a:p>
            <a:pPr algn="just"/>
            <a:r>
              <a:rPr lang="pt-BR" dirty="0"/>
              <a:t>A cultura do feedback contínuo fortalece o aprendizado organizacional, melhora o desempenho e promove relações de confiança entre gestores e equipes.</a:t>
            </a:r>
          </a:p>
        </p:txBody>
      </p:sp>
    </p:spTree>
    <p:extLst>
      <p:ext uri="{BB962C8B-B14F-4D97-AF65-F5344CB8AC3E}">
        <p14:creationId xmlns:p14="http://schemas.microsoft.com/office/powerpoint/2010/main" val="375912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A94D9D2-0B72-928E-E4E0-E0B6F31A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99EEB00-219A-6890-B6DB-A043C56F16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605A0D-6ACA-C569-A257-752D40C2ACDF}"/>
              </a:ext>
            </a:extLst>
          </p:cNvPr>
          <p:cNvSpPr txBox="1"/>
          <p:nvPr/>
        </p:nvSpPr>
        <p:spPr>
          <a:xfrm>
            <a:off x="423152" y="1746276"/>
            <a:ext cx="66780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/>
              <a:t>A gestão de pessoas e a liderança no SUS exigem sensibilidade, ética e compromisso com o coletivo. O gestor deve ser um articulador de saberes, um promotor de vínculos e um agente de transformação. Investir em liderança humanizada, educação permanente e cuidado com o servidor é investir na qualidade do serviço público e na saúde da população.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57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72FBBE8-62D0-D2CA-414C-1C67137A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7A5CF94-6605-570C-9CAD-3627D09FC2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9E9F646-F9D4-011F-896C-B628D33DECAE}"/>
              </a:ext>
            </a:extLst>
          </p:cNvPr>
          <p:cNvSpPr txBox="1"/>
          <p:nvPr/>
        </p:nvSpPr>
        <p:spPr>
          <a:xfrm>
            <a:off x="349200" y="1184175"/>
            <a:ext cx="4823164" cy="23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2"/>
                </a:solidFill>
              </a:rPr>
              <a:t>Será que eu sei do que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2"/>
                </a:solidFill>
              </a:rPr>
              <a:t>estou falando?</a:t>
            </a:r>
          </a:p>
        </p:txBody>
      </p:sp>
    </p:spTree>
    <p:extLst>
      <p:ext uri="{BB962C8B-B14F-4D97-AF65-F5344CB8AC3E}">
        <p14:creationId xmlns:p14="http://schemas.microsoft.com/office/powerpoint/2010/main" val="392189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F37B7B4-ED96-A221-F84D-C7C7CAA4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31EAE17-3C04-6E7D-91BB-B69B306EFD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6F9D7AF-66FF-0DF9-46D4-4B791A8C4C26}"/>
              </a:ext>
            </a:extLst>
          </p:cNvPr>
          <p:cNvSpPr txBox="1"/>
          <p:nvPr/>
        </p:nvSpPr>
        <p:spPr>
          <a:xfrm>
            <a:off x="402161" y="910719"/>
            <a:ext cx="5434434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500" b="1" dirty="0">
                <a:solidFill>
                  <a:schemeClr val="dk2"/>
                </a:solidFill>
              </a:rPr>
              <a:t>Liderança Humanizada no Serviço Público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BR" sz="1500" b="1" dirty="0">
              <a:solidFill>
                <a:schemeClr val="dk2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pt-BR" sz="15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A liderança humanizada no Sistema Único de Saúde (SUS) baseia-se na escuta ativa, empatia e valorização das pessoas.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 O gestor público deve compreender que liderar é servir, inspirar e criar condições para que cada profissional exerça seu potencial.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A humanização da liderança fortalece vínculos, reduz o adoecimento ocupacional e promove um ambiente de trabalho mais colaborativo e ético.</a:t>
            </a:r>
            <a:endParaRPr sz="15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8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347BDFD-1EA9-F2CD-7860-4FF7A8EF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74CBEED-3F6B-521E-6604-5BEF9A923E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D1F42ED-C4E7-656F-F2F6-0C6152EB216D}"/>
              </a:ext>
            </a:extLst>
          </p:cNvPr>
          <p:cNvSpPr txBox="1"/>
          <p:nvPr/>
        </p:nvSpPr>
        <p:spPr>
          <a:xfrm>
            <a:off x="382704" y="200600"/>
            <a:ext cx="7146503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500" b="1" dirty="0">
                <a:solidFill>
                  <a:schemeClr val="dk2"/>
                </a:solidFill>
              </a:rPr>
              <a:t>Liderança Humanizada no Serviço Público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BR" sz="1500" b="1" dirty="0">
              <a:solidFill>
                <a:schemeClr val="dk2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pt-BR" sz="15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Características da liderança humanizada: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Empatia e escuta ativa</a:t>
            </a:r>
            <a:r>
              <a:rPr lang="pt-BR" sz="1500" dirty="0">
                <a:solidFill>
                  <a:schemeClr val="dk2"/>
                </a:solidFill>
              </a:rPr>
              <a:t>: compreender as necessidades e sentimentos da equipe.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Presença e coerência: </a:t>
            </a:r>
            <a:r>
              <a:rPr lang="pt-BR" sz="1500" dirty="0">
                <a:solidFill>
                  <a:schemeClr val="dk2"/>
                </a:solidFill>
              </a:rPr>
              <a:t>liderar pelo exemplo, com atitudes éticas e transparentes.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Valorização das diferenças: </a:t>
            </a:r>
            <a:r>
              <a:rPr lang="pt-BR" sz="1500" dirty="0">
                <a:solidFill>
                  <a:schemeClr val="dk2"/>
                </a:solidFill>
              </a:rPr>
              <a:t>reconhecer talentos individuais e promover inclusão.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Cuidado com o clima organizacional: </a:t>
            </a:r>
            <a:r>
              <a:rPr lang="pt-BR" sz="1500" dirty="0">
                <a:solidFill>
                  <a:schemeClr val="dk2"/>
                </a:solidFill>
              </a:rPr>
              <a:t>criar um ambiente de respeito e colaboração.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No serviço público, a liderança humanizada fortalece o compromisso com o bem comum e contribui para a efetividade das políticas públicas de saúde.</a:t>
            </a:r>
            <a:endParaRPr sz="15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1A467F0-328E-5B4A-9D1C-3EB4181B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906A70B-2D23-584F-B2BB-95F1D21E8B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F526164-B9CC-162C-87FE-00F521505FED}"/>
              </a:ext>
            </a:extLst>
          </p:cNvPr>
          <p:cNvSpPr txBox="1"/>
          <p:nvPr/>
        </p:nvSpPr>
        <p:spPr>
          <a:xfrm>
            <a:off x="499438" y="745350"/>
            <a:ext cx="5239881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2. Engajamento e Motivação de Equipes de Saúde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O engajamento das equipes depende de reconhecimento, propósito e participação nas decisões.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Profissionais motivados sentem-se parte do processo e compreendem o impacto de suas ações na vida dos usuários.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Estratégias como reuniões participativas, valorização de boas práticas e incentivo à autonomia fortalecem o sentimento de pertencimento e responsabilidade coletiva.</a:t>
            </a:r>
            <a:endParaRPr sz="15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9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DEBD3D8-B0AD-36B5-DB31-C22E84874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9DF3D02-0AC9-55E2-D508-05A1AECFA9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821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0476EB4-2CC7-861D-3DDD-7A7C16541685}"/>
              </a:ext>
            </a:extLst>
          </p:cNvPr>
          <p:cNvSpPr txBox="1"/>
          <p:nvPr/>
        </p:nvSpPr>
        <p:spPr>
          <a:xfrm>
            <a:off x="295157" y="151963"/>
            <a:ext cx="6465566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2. Engajamento e Motivação de Equipes de Saúde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No SUS, equipes motivadas são essenciais para garantir atendimento de qualidade.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Fatores que influenciam a motivação: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Reconhecimento e valorização profissional: </a:t>
            </a:r>
            <a:r>
              <a:rPr lang="pt-BR" sz="1500" dirty="0">
                <a:solidFill>
                  <a:schemeClr val="dk2"/>
                </a:solidFill>
              </a:rPr>
              <a:t>elogios, feedbacks positivos e oportunidades de crescimento.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Sentido de propósito</a:t>
            </a:r>
            <a:r>
              <a:rPr lang="pt-BR" sz="1500" dirty="0">
                <a:solidFill>
                  <a:schemeClr val="dk2"/>
                </a:solidFill>
              </a:rPr>
              <a:t>: compreender o impacto social do trabalho em saúde.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Participação nas decisões: </a:t>
            </a:r>
            <a:r>
              <a:rPr lang="pt-BR" sz="1500" dirty="0">
                <a:solidFill>
                  <a:schemeClr val="dk2"/>
                </a:solidFill>
              </a:rPr>
              <a:t>envolver os profissionais na construção de metas e estratégias.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2"/>
                </a:solidFill>
              </a:rPr>
              <a:t>Ambiente saudável: </a:t>
            </a:r>
            <a:r>
              <a:rPr lang="pt-BR" sz="1500" dirty="0">
                <a:solidFill>
                  <a:schemeClr val="dk2"/>
                </a:solidFill>
              </a:rPr>
              <a:t>relações respeitosas e apoio mútuo entre colegas e gestores.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Gestores devem estimular o protagonismo das equipes, promovendo autonomia e corresponsabilidade.</a:t>
            </a:r>
            <a:endParaRPr sz="15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7691226-253A-9773-913B-B38605D1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357B65C-EA32-7300-571F-6F8509555E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056C489-4051-121A-97A9-9A94028D21DF}"/>
              </a:ext>
            </a:extLst>
          </p:cNvPr>
          <p:cNvSpPr txBox="1"/>
          <p:nvPr/>
        </p:nvSpPr>
        <p:spPr>
          <a:xfrm>
            <a:off x="714982" y="1017420"/>
            <a:ext cx="59484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3. Educação Permanente em Saúde</a:t>
            </a:r>
          </a:p>
          <a:p>
            <a:endParaRPr lang="pt-BR" dirty="0"/>
          </a:p>
          <a:p>
            <a:pPr algn="just"/>
            <a:r>
              <a:rPr lang="pt-BR" dirty="0"/>
              <a:t>A Educação Permanente em Saúde é um eixo estruturante da gestão de pessoas no SUS.</a:t>
            </a:r>
          </a:p>
          <a:p>
            <a:pPr algn="just"/>
            <a:r>
              <a:rPr lang="pt-BR" dirty="0"/>
              <a:t>Trata-se de um processo contínuo de aprendizagem no cotidiano de trabalho, que articula teoria e prática. </a:t>
            </a:r>
          </a:p>
          <a:p>
            <a:pPr algn="just"/>
            <a:r>
              <a:rPr lang="pt-BR" dirty="0"/>
              <a:t>Promover capacitações, rodas de conversa e trocas de experiências entre profissionais estimula o desenvolvimento técnico, crítico e ético, qualificando o cuidado e a gestão.</a:t>
            </a:r>
          </a:p>
        </p:txBody>
      </p:sp>
    </p:spTree>
    <p:extLst>
      <p:ext uri="{BB962C8B-B14F-4D97-AF65-F5344CB8AC3E}">
        <p14:creationId xmlns:p14="http://schemas.microsoft.com/office/powerpoint/2010/main" val="258939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55FE4E9-BF43-6B04-C64E-AEBC8F4BD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B19A2BF1-1891-41D3-4B17-8EED12E6AE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3A51A4-8BEB-E03E-1F31-AEDF14FCB4FC}"/>
              </a:ext>
            </a:extLst>
          </p:cNvPr>
          <p:cNvSpPr txBox="1"/>
          <p:nvPr/>
        </p:nvSpPr>
        <p:spPr>
          <a:xfrm>
            <a:off x="500974" y="287846"/>
            <a:ext cx="594846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3. Educação Permanente em Saúde</a:t>
            </a:r>
          </a:p>
          <a:p>
            <a:endParaRPr lang="pt-BR" dirty="0"/>
          </a:p>
          <a:p>
            <a:pPr algn="just"/>
            <a:r>
              <a:rPr lang="pt-BR" dirty="0"/>
              <a:t>A Educação Permanente em Saúde (EPS) é uma política estratégica do SUS que propõe o aprendizado no cotidiano de trabalho.</a:t>
            </a:r>
          </a:p>
          <a:p>
            <a:pPr algn="just"/>
            <a:r>
              <a:rPr lang="pt-BR" dirty="0"/>
              <a:t>Princípios da EPS: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Aprender e ensinar no trabalho</a:t>
            </a:r>
            <a:r>
              <a:rPr lang="pt-BR" dirty="0"/>
              <a:t>: transformar a prática em espaço de reflexão e aprimoramento.</a:t>
            </a:r>
          </a:p>
          <a:p>
            <a:pPr algn="just"/>
            <a:r>
              <a:rPr lang="pt-BR" b="1" dirty="0"/>
              <a:t>Integração entre saberes: </a:t>
            </a:r>
            <a:r>
              <a:rPr lang="pt-BR" dirty="0"/>
              <a:t>unir conhecimentos técnicos, científicos e populares.</a:t>
            </a:r>
          </a:p>
          <a:p>
            <a:pPr algn="just"/>
            <a:r>
              <a:rPr lang="pt-BR" b="1" dirty="0"/>
              <a:t>Participação coletiva: </a:t>
            </a:r>
            <a:r>
              <a:rPr lang="pt-BR" dirty="0"/>
              <a:t>todos os profissionais são sujeitos do processo educativo.</a:t>
            </a:r>
          </a:p>
          <a:p>
            <a:pPr algn="just"/>
            <a:r>
              <a:rPr lang="pt-BR" b="1" dirty="0"/>
              <a:t>Transformação das práticas: </a:t>
            </a:r>
            <a:r>
              <a:rPr lang="pt-BR" dirty="0"/>
              <a:t>a aprendizagem deve gerar mudanças reais no serviço.</a:t>
            </a:r>
          </a:p>
          <a:p>
            <a:pPr algn="just"/>
            <a:r>
              <a:rPr lang="pt-BR" b="1" dirty="0"/>
              <a:t>Exemplos de ações: </a:t>
            </a:r>
            <a:r>
              <a:rPr lang="pt-BR" dirty="0"/>
              <a:t>oficinas, rodas de conversa, estudos de caso, supervisões e capacitações intersetoriais. A EPS fortalece a autonomia, o pensamento crítico e a qualidade do cuidado.</a:t>
            </a:r>
          </a:p>
        </p:txBody>
      </p:sp>
    </p:spTree>
    <p:extLst>
      <p:ext uri="{BB962C8B-B14F-4D97-AF65-F5344CB8AC3E}">
        <p14:creationId xmlns:p14="http://schemas.microsoft.com/office/powerpoint/2010/main" val="31287608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1677</Words>
  <Application>Microsoft Office PowerPoint</Application>
  <PresentationFormat>Apresentação na tela (16:9)</PresentationFormat>
  <Paragraphs>179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Adriana Turbay</cp:lastModifiedBy>
  <cp:revision>4</cp:revision>
  <dcterms:modified xsi:type="dcterms:W3CDTF">2026-06-22T20:01:37Z</dcterms:modified>
</cp:coreProperties>
</file>